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3" r:id="rId5"/>
    <p:sldId id="257" r:id="rId6"/>
    <p:sldId id="258" r:id="rId7"/>
    <p:sldId id="261" r:id="rId8"/>
    <p:sldId id="262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bs-Latn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bs-Latn-BA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bs-Latn-BA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CC4F5-9BAC-4432-BF55-6FCB6B3F71EE}" type="datetimeFigureOut">
              <a:rPr lang="bs-Latn-BA" smtClean="0"/>
              <a:t>25.4.2015</a:t>
            </a:fld>
            <a:endParaRPr lang="bs-Latn-BA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0C1B-E284-4461-8BA1-7B18FD33BFFC}" type="slidenum">
              <a:rPr lang="bs-Latn-BA" smtClean="0"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rmAutofit fontScale="90000"/>
          </a:bodyPr>
          <a:lstStyle/>
          <a:p>
            <a:r>
              <a:rPr lang="bs-Latn-BA" b="1" dirty="0"/>
              <a:t>KRITERIJI KVALITETE KLASTERA I DOKAZ KONVERGENCIJE ALGORITMA </a:t>
            </a:r>
            <a:br>
              <a:rPr lang="bs-Latn-BA" b="1" dirty="0"/>
            </a:br>
            <a:r>
              <a:rPr lang="bs-Latn-BA" b="1" dirty="0"/>
              <a:t>K-MEANS</a:t>
            </a:r>
            <a:r>
              <a:rPr lang="bs-Latn-BA" dirty="0"/>
              <a:t/>
            </a:r>
            <a:br>
              <a:rPr lang="bs-Latn-BA" dirty="0"/>
            </a:br>
            <a:endParaRPr lang="bs-Latn-BA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 lnSpcReduction="10000"/>
          </a:bodyPr>
          <a:lstStyle/>
          <a:p>
            <a:r>
              <a:rPr lang="bs-Latn-BA" sz="2000" dirty="0" smtClean="0"/>
              <a:t>mr.sci. Jasmin Malkić, dipl.ing.el.</a:t>
            </a:r>
            <a:endParaRPr lang="sv-SE" sz="2000" dirty="0" smtClean="0"/>
          </a:p>
          <a:p>
            <a:r>
              <a:rPr lang="bs-Latn-BA" sz="2000" dirty="0" smtClean="0"/>
              <a:t>dr.sci. Nermin Sarajlić, dipl.ing.el.</a:t>
            </a:r>
            <a:endParaRPr lang="sv-SE" sz="2000" dirty="0" smtClean="0"/>
          </a:p>
          <a:p>
            <a:r>
              <a:rPr lang="bs-Latn-BA" sz="2000" dirty="0" smtClean="0"/>
              <a:t>mr.sci. Đulaga Hadžić, dipl.ing.el.</a:t>
            </a:r>
            <a:endParaRPr lang="bs-Latn-BA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Klasterizacija</a:t>
            </a:r>
            <a:r>
              <a:rPr lang="sv-SE" dirty="0" smtClean="0"/>
              <a:t> </a:t>
            </a:r>
            <a:r>
              <a:rPr lang="sv-SE" dirty="0" err="1" smtClean="0"/>
              <a:t>podatkovnog</a:t>
            </a:r>
            <a:r>
              <a:rPr lang="sv-SE" dirty="0" smtClean="0"/>
              <a:t> </a:t>
            </a:r>
            <a:r>
              <a:rPr lang="sv-SE" dirty="0" err="1" smtClean="0"/>
              <a:t>prostora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s-Latn-BA" sz="2800" dirty="0"/>
              <a:t>k</a:t>
            </a:r>
            <a:r>
              <a:rPr lang="bs-Latn-BA" sz="2800" dirty="0" smtClean="0"/>
              <a:t>lasterizacija se svodi na </a:t>
            </a:r>
            <a:r>
              <a:rPr lang="vi-VN" sz="2800" dirty="0" smtClean="0"/>
              <a:t>segmentacij</a:t>
            </a:r>
            <a:r>
              <a:rPr lang="bs-Latn-BA" sz="2800" dirty="0" smtClean="0"/>
              <a:t>u</a:t>
            </a:r>
            <a:r>
              <a:rPr lang="vi-VN" sz="2800" dirty="0" smtClean="0"/>
              <a:t> postojećeg podatkovnog prostora u relativno homogene podgrupe ili klastere, pri čemu je međusobna sličnost podataka unutar klastera maksimalna a sličnost sa podacima izvan klastera minimalna</a:t>
            </a:r>
            <a:endParaRPr lang="bs-Latn-BA" sz="2800" dirty="0" smtClean="0"/>
          </a:p>
          <a:p>
            <a:r>
              <a:rPr lang="bs-Latn-BA" sz="2800" dirty="0"/>
              <a:t>m</a:t>
            </a:r>
            <a:r>
              <a:rPr lang="bs-Latn-BA" sz="2800" dirty="0" smtClean="0"/>
              <a:t>jera sličnosti podataka je njihova </a:t>
            </a:r>
            <a:r>
              <a:rPr lang="bs-Latn-BA" sz="2800" b="1" dirty="0" smtClean="0">
                <a:solidFill>
                  <a:srgbClr val="C00000"/>
                </a:solidFill>
              </a:rPr>
              <a:t>distanca</a:t>
            </a:r>
            <a:r>
              <a:rPr lang="bs-Latn-BA" sz="2800" dirty="0" smtClean="0"/>
              <a:t> a </a:t>
            </a:r>
            <a:r>
              <a:rPr lang="bs-Latn-BA" sz="2800" b="1" dirty="0" smtClean="0">
                <a:solidFill>
                  <a:srgbClr val="C00000"/>
                </a:solidFill>
              </a:rPr>
              <a:t>kriteriji distance</a:t>
            </a:r>
            <a:r>
              <a:rPr lang="bs-Latn-BA" sz="2800" dirty="0" smtClean="0"/>
              <a:t> zavise od tipa podataka</a:t>
            </a:r>
          </a:p>
          <a:p>
            <a:r>
              <a:rPr lang="bs-Latn-BA" sz="2800" dirty="0"/>
              <a:t>k</a:t>
            </a:r>
            <a:r>
              <a:rPr lang="bs-Latn-BA" sz="2800" dirty="0" smtClean="0"/>
              <a:t>-means određuje sličnost tačke sa </a:t>
            </a:r>
            <a:r>
              <a:rPr lang="bs-Latn-BA" sz="2800" b="1" dirty="0" smtClean="0">
                <a:solidFill>
                  <a:srgbClr val="C00000"/>
                </a:solidFill>
              </a:rPr>
              <a:t>prototipom</a:t>
            </a:r>
            <a:r>
              <a:rPr lang="bs-Latn-BA" sz="2800" dirty="0" smtClean="0"/>
              <a:t> – centrom klastera</a:t>
            </a:r>
            <a:endParaRPr lang="bs-Latn-BA" sz="2800" dirty="0" smtClean="0"/>
          </a:p>
          <a:p>
            <a:pPr>
              <a:buNone/>
            </a:pPr>
            <a:endParaRPr lang="bs-Latn-BA" dirty="0" smtClean="0"/>
          </a:p>
          <a:p>
            <a:pPr>
              <a:buNone/>
            </a:pPr>
            <a:r>
              <a:rPr lang="bs-Latn-BA" i="1" dirty="0" smtClean="0"/>
              <a:t>zadaci klasterizacije</a:t>
            </a:r>
            <a:r>
              <a:rPr lang="bs-Latn-BA" dirty="0" smtClean="0"/>
              <a:t>:</a:t>
            </a:r>
          </a:p>
          <a:p>
            <a:r>
              <a:rPr lang="bs-Latn-BA" dirty="0" smtClean="0"/>
              <a:t>identifikovati kategorije skrivene u ulaznim podacima</a:t>
            </a:r>
          </a:p>
          <a:p>
            <a:r>
              <a:rPr lang="bs-Latn-BA" dirty="0" smtClean="0"/>
              <a:t>odrediti pripadnost pojedinačnih podataka tim kategorijama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Kriteriji distance podataka</a:t>
            </a:r>
            <a:endParaRPr lang="bs-Latn-BA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/>
        </p:nvGraphicFramePr>
        <p:xfrm>
          <a:off x="611559" y="1412775"/>
          <a:ext cx="7992890" cy="2807014"/>
        </p:xfrm>
        <a:graphic>
          <a:graphicData uri="http://schemas.openxmlformats.org/drawingml/2006/table">
            <a:tbl>
              <a:tblPr/>
              <a:tblGrid>
                <a:gridCol w="1175839"/>
                <a:gridCol w="2703271"/>
                <a:gridCol w="4113780"/>
              </a:tblGrid>
              <a:tr h="318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 b="1" dirty="0">
                          <a:latin typeface="Arial"/>
                          <a:ea typeface="Calibri"/>
                          <a:cs typeface="Times New Roman"/>
                        </a:rPr>
                        <a:t>Metrika</a:t>
                      </a:r>
                      <a:endParaRPr lang="bs-Latn-B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 b="1" dirty="0">
                          <a:latin typeface="Arial"/>
                          <a:ea typeface="Calibri"/>
                          <a:cs typeface="Times New Roman"/>
                        </a:rPr>
                        <a:t>Kriterij za </a:t>
                      </a:r>
                      <a:r>
                        <a:rPr lang="sr-Latn-BA" sz="1400" b="1" dirty="0" err="1">
                          <a:latin typeface="Arial"/>
                          <a:ea typeface="Calibri"/>
                          <a:cs typeface="Times New Roman"/>
                        </a:rPr>
                        <a:t>centroide</a:t>
                      </a:r>
                      <a:endParaRPr lang="bs-Latn-B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 b="1">
                          <a:latin typeface="Arial"/>
                          <a:ea typeface="Calibri"/>
                          <a:cs typeface="Times New Roman"/>
                        </a:rPr>
                        <a:t>Ciljna funkcija algoritma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622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>
                          <a:latin typeface="Arial"/>
                          <a:ea typeface="Calibri"/>
                          <a:cs typeface="Times New Roman"/>
                        </a:rPr>
                        <a:t>euklidska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>
                          <a:latin typeface="Arial"/>
                          <a:ea typeface="Calibri"/>
                          <a:cs typeface="Times New Roman"/>
                        </a:rPr>
                        <a:t>srednja vrijednost (aritmetička sredina)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Minimizacija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 sume </a:t>
                      </a: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euklidskih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 razdaljina tačaka od </a:t>
                      </a: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centroida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bs-Latn-B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>
                          <a:latin typeface="Arial"/>
                          <a:ea typeface="Calibri"/>
                          <a:cs typeface="Times New Roman"/>
                        </a:rPr>
                        <a:t>Menhetn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>
                          <a:latin typeface="Arial"/>
                          <a:ea typeface="Calibri"/>
                          <a:cs typeface="Times New Roman"/>
                        </a:rPr>
                        <a:t>centralna vrijednost distribucije (medijan)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Minimizacija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 sume </a:t>
                      </a: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Menhetn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 razdaljina tačaka od </a:t>
                      </a: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centroida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bs-Latn-B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>
                          <a:latin typeface="Arial"/>
                          <a:ea typeface="Calibri"/>
                          <a:cs typeface="Times New Roman"/>
                        </a:rPr>
                        <a:t>kohezijska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>
                          <a:latin typeface="Arial"/>
                          <a:ea typeface="Calibri"/>
                          <a:cs typeface="Times New Roman"/>
                        </a:rPr>
                        <a:t>srednja vrijednost (aritmetička sredina)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Maksimizacija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 sume </a:t>
                      </a: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kohezijske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 sličnosti tačaka sa </a:t>
                      </a: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centroidom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bs-Latn-B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>
                          <a:latin typeface="Arial"/>
                          <a:ea typeface="Calibri"/>
                          <a:cs typeface="Times New Roman"/>
                        </a:rPr>
                        <a:t>Bergmanova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>
                          <a:latin typeface="Arial"/>
                          <a:ea typeface="Calibri"/>
                          <a:cs typeface="Times New Roman"/>
                        </a:rPr>
                        <a:t>srednja vrijednost (aritmetička sredina)</a:t>
                      </a:r>
                      <a:endParaRPr lang="bs-Latn-BA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Minimizacija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 Bergmanove razdaljine tačaka od </a:t>
                      </a:r>
                      <a:r>
                        <a:rPr lang="sr-Latn-BA" sz="1400" dirty="0" err="1">
                          <a:latin typeface="Arial"/>
                          <a:ea typeface="Calibri"/>
                          <a:cs typeface="Times New Roman"/>
                        </a:rPr>
                        <a:t>centroida</a:t>
                      </a:r>
                      <a:r>
                        <a:rPr lang="sr-Latn-BA" sz="1400" dirty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bs-Latn-BA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niOkvir 4"/>
          <p:cNvSpPr txBox="1"/>
          <p:nvPr/>
        </p:nvSpPr>
        <p:spPr>
          <a:xfrm>
            <a:off x="611560" y="458112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Podaci koji se mogu predstaviti koordinatama </a:t>
            </a:r>
            <a:r>
              <a:rPr lang="sr-Latn-BA" dirty="0" smtClean="0"/>
              <a:t>u kartezijanskom koordinatnom sistemu: </a:t>
            </a:r>
            <a:r>
              <a:rPr lang="sr-Latn-BA" b="1" i="1" dirty="0" err="1" smtClean="0"/>
              <a:t>euklidska</a:t>
            </a:r>
            <a:r>
              <a:rPr lang="sr-Latn-BA" dirty="0" smtClean="0"/>
              <a:t> i </a:t>
            </a:r>
            <a:r>
              <a:rPr lang="sr-Latn-BA" b="1" i="1" dirty="0" err="1" smtClean="0"/>
              <a:t>Menhetn</a:t>
            </a:r>
            <a:r>
              <a:rPr lang="sr-Latn-BA" dirty="0" smtClean="0"/>
              <a:t> metrika</a:t>
            </a:r>
          </a:p>
          <a:p>
            <a:endParaRPr lang="sr-Latn-BA" dirty="0" smtClean="0"/>
          </a:p>
          <a:p>
            <a:r>
              <a:rPr lang="sr-Latn-BA" dirty="0" smtClean="0"/>
              <a:t>Drugi podaci: </a:t>
            </a:r>
            <a:r>
              <a:rPr lang="sr-Latn-BA" b="1" i="1" dirty="0" err="1" smtClean="0"/>
              <a:t>kohezijska</a:t>
            </a:r>
            <a:r>
              <a:rPr lang="sr-Latn-BA" dirty="0" smtClean="0"/>
              <a:t> i </a:t>
            </a:r>
            <a:r>
              <a:rPr lang="sr-Latn-BA" b="1" i="1" dirty="0" smtClean="0"/>
              <a:t>Bergmanova</a:t>
            </a:r>
            <a:r>
              <a:rPr lang="sr-Latn-BA" dirty="0" smtClean="0"/>
              <a:t> metrika</a:t>
            </a:r>
            <a:endParaRPr lang="bs-Latn-B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Dodatni kriteriji kvaliteta klastera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Latn-BA" dirty="0" smtClean="0"/>
              <a:t>	Osim </a:t>
            </a:r>
            <a:r>
              <a:rPr lang="sr-Latn-BA" dirty="0"/>
              <a:t>utvrđivanja </a:t>
            </a:r>
            <a:r>
              <a:rPr lang="bs-Latn-BA" dirty="0"/>
              <a:t>minimuma vrijednosti svoje ciljne funkcije, </a:t>
            </a:r>
            <a:r>
              <a:rPr lang="sr-Latn-BA" dirty="0" smtClean="0"/>
              <a:t>algoritam </a:t>
            </a:r>
            <a:r>
              <a:rPr lang="sr-Latn-BA" dirty="0"/>
              <a:t>k-</a:t>
            </a:r>
            <a:r>
              <a:rPr lang="sr-Latn-BA" dirty="0" err="1"/>
              <a:t>means</a:t>
            </a:r>
            <a:r>
              <a:rPr lang="sr-Latn-BA" dirty="0"/>
              <a:t> može koristiti i </a:t>
            </a:r>
            <a:r>
              <a:rPr lang="sr-Latn-BA" b="1" dirty="0">
                <a:solidFill>
                  <a:srgbClr val="C00000"/>
                </a:solidFill>
              </a:rPr>
              <a:t>dodatne kriterije </a:t>
            </a:r>
            <a:r>
              <a:rPr lang="sr-Latn-BA" b="1" dirty="0" smtClean="0">
                <a:solidFill>
                  <a:srgbClr val="C00000"/>
                </a:solidFill>
              </a:rPr>
              <a:t>kvalitete</a:t>
            </a:r>
            <a:r>
              <a:rPr lang="sr-Latn-BA" dirty="0" smtClean="0"/>
              <a:t>:</a:t>
            </a:r>
          </a:p>
          <a:p>
            <a:pPr>
              <a:buNone/>
            </a:pPr>
            <a:endParaRPr lang="bs-Latn-BA" dirty="0"/>
          </a:p>
          <a:p>
            <a:pPr lvl="0"/>
            <a:r>
              <a:rPr lang="sr-Latn-BA" sz="2400" i="1" dirty="0" err="1"/>
              <a:t>Davies</a:t>
            </a:r>
            <a:r>
              <a:rPr lang="sr-Latn-BA" sz="2400" i="1" dirty="0"/>
              <a:t>–</a:t>
            </a:r>
            <a:r>
              <a:rPr lang="sr-Latn-BA" sz="2400" i="1" dirty="0" err="1"/>
              <a:t>Bouldinov</a:t>
            </a:r>
            <a:r>
              <a:rPr lang="sr-Latn-BA" sz="2400" i="1" dirty="0"/>
              <a:t> indeks, koji koristi srednju distancu tačaka klastera do odgovarajućeg </a:t>
            </a:r>
            <a:r>
              <a:rPr lang="sr-Latn-BA" sz="2400" i="1" dirty="0" err="1"/>
              <a:t>centroida</a:t>
            </a:r>
            <a:r>
              <a:rPr lang="sr-Latn-BA" sz="2400" i="1" dirty="0"/>
              <a:t>, te međusobne distance samih </a:t>
            </a:r>
            <a:r>
              <a:rPr lang="sr-Latn-BA" sz="2400" i="1" dirty="0" err="1" smtClean="0"/>
              <a:t>centroida</a:t>
            </a:r>
            <a:r>
              <a:rPr lang="sr-Latn-BA" sz="2400" i="1" dirty="0" smtClean="0"/>
              <a:t>.</a:t>
            </a:r>
            <a:endParaRPr lang="bs-Latn-BA" sz="2400" i="1" dirty="0"/>
          </a:p>
          <a:p>
            <a:pPr lvl="0"/>
            <a:r>
              <a:rPr lang="sr-Latn-BA" sz="2400" i="1" dirty="0" err="1"/>
              <a:t>Dunnov</a:t>
            </a:r>
            <a:r>
              <a:rPr lang="sr-Latn-BA" sz="2400" i="1" dirty="0"/>
              <a:t> </a:t>
            </a:r>
            <a:r>
              <a:rPr lang="sr-Latn-BA" sz="2400" i="1" dirty="0" err="1"/>
              <a:t>index</a:t>
            </a:r>
            <a:r>
              <a:rPr lang="sr-Latn-BA" sz="2400" i="1" dirty="0"/>
              <a:t>, kao odnos između minimalne i maksimalne distance između </a:t>
            </a:r>
            <a:r>
              <a:rPr lang="sr-Latn-BA" sz="2400" i="1" dirty="0" smtClean="0"/>
              <a:t>klastera</a:t>
            </a:r>
            <a:r>
              <a:rPr lang="sr-Latn-BA" sz="2400" i="1" dirty="0"/>
              <a:t>.</a:t>
            </a:r>
            <a:endParaRPr lang="bs-Latn-BA" sz="2400" i="1" dirty="0"/>
          </a:p>
          <a:p>
            <a:pPr lvl="0"/>
            <a:r>
              <a:rPr lang="sr-Latn-BA" sz="2400" i="1" dirty="0" err="1"/>
              <a:t>Silhouette</a:t>
            </a:r>
            <a:r>
              <a:rPr lang="sr-Latn-BA" sz="2400" i="1" dirty="0"/>
              <a:t> koeficijent, </a:t>
            </a:r>
            <a:r>
              <a:rPr lang="sr-Latn-BA" sz="2400" i="1" dirty="0" smtClean="0"/>
              <a:t>koji poredi srednje distance </a:t>
            </a:r>
            <a:r>
              <a:rPr lang="sr-Latn-BA" sz="2400" i="1" dirty="0"/>
              <a:t>tačaka u određenom </a:t>
            </a:r>
            <a:r>
              <a:rPr lang="sr-Latn-BA" sz="2400" i="1" dirty="0" err="1"/>
              <a:t>klasteru</a:t>
            </a:r>
            <a:r>
              <a:rPr lang="sr-Latn-BA" sz="2400" i="1" dirty="0"/>
              <a:t> sa srednjim distancama tačaka u drugim </a:t>
            </a:r>
            <a:r>
              <a:rPr lang="sr-Latn-BA" sz="2400" i="1" dirty="0" err="1"/>
              <a:t>klasterima</a:t>
            </a:r>
            <a:r>
              <a:rPr lang="sr-Latn-BA" sz="2400" i="1" dirty="0"/>
              <a:t>.</a:t>
            </a:r>
            <a:endParaRPr lang="bs-Latn-BA" sz="2400" i="1" dirty="0"/>
          </a:p>
          <a:p>
            <a:endParaRPr lang="bs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Koraci</a:t>
            </a:r>
            <a:r>
              <a:rPr lang="sv-SE" dirty="0" smtClean="0"/>
              <a:t> </a:t>
            </a:r>
            <a:r>
              <a:rPr lang="sr-Latn-BA" dirty="0" err="1" smtClean="0"/>
              <a:t>algorit</a:t>
            </a:r>
            <a:r>
              <a:rPr lang="sv-SE" dirty="0" err="1" smtClean="0"/>
              <a:t>ma</a:t>
            </a:r>
            <a:r>
              <a:rPr lang="bs-Latn-BA" dirty="0" smtClean="0"/>
              <a:t/>
            </a:r>
            <a:br>
              <a:rPr lang="bs-Latn-BA" dirty="0" smtClean="0"/>
            </a:br>
            <a:r>
              <a:rPr lang="sr-Latn-BA" dirty="0" smtClean="0"/>
              <a:t>k-</a:t>
            </a:r>
            <a:r>
              <a:rPr lang="sr-Latn-BA" dirty="0" err="1" smtClean="0"/>
              <a:t>means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sr-Latn-BA" b="1" dirty="0" smtClean="0">
                <a:solidFill>
                  <a:srgbClr val="C00000"/>
                </a:solidFill>
              </a:rPr>
              <a:t>Definisati </a:t>
            </a:r>
            <a:r>
              <a:rPr lang="sr-Latn-BA" b="1" i="1" dirty="0">
                <a:solidFill>
                  <a:srgbClr val="C00000"/>
                </a:solidFill>
              </a:rPr>
              <a:t>k</a:t>
            </a:r>
            <a:r>
              <a:rPr lang="sr-Latn-BA" b="1" dirty="0">
                <a:solidFill>
                  <a:srgbClr val="C00000"/>
                </a:solidFill>
              </a:rPr>
              <a:t> centralnih tačaka ili </a:t>
            </a:r>
            <a:r>
              <a:rPr lang="sr-Latn-BA" b="1" dirty="0" err="1">
                <a:solidFill>
                  <a:srgbClr val="C00000"/>
                </a:solidFill>
              </a:rPr>
              <a:t>centroida</a:t>
            </a:r>
            <a:r>
              <a:rPr lang="sr-Latn-BA" dirty="0"/>
              <a:t>, gdje </a:t>
            </a:r>
            <a:r>
              <a:rPr lang="sr-Latn-BA" i="1" dirty="0"/>
              <a:t>k </a:t>
            </a:r>
            <a:r>
              <a:rPr lang="sr-Latn-BA" dirty="0"/>
              <a:t>ϵ </a:t>
            </a:r>
            <a:r>
              <a:rPr lang="sr-Latn-BA" i="1" dirty="0"/>
              <a:t>N.</a:t>
            </a:r>
            <a:r>
              <a:rPr lang="sr-Latn-BA" dirty="0"/>
              <a:t> Utvrđivanje broja i položaja </a:t>
            </a:r>
            <a:r>
              <a:rPr lang="sr-Latn-BA" dirty="0" err="1"/>
              <a:t>centroida</a:t>
            </a:r>
            <a:r>
              <a:rPr lang="sr-Latn-BA" dirty="0"/>
              <a:t> vrši se na osnovu </a:t>
            </a:r>
            <a:r>
              <a:rPr lang="sr-Latn-BA" i="1" dirty="0"/>
              <a:t>a priori</a:t>
            </a:r>
            <a:r>
              <a:rPr lang="sr-Latn-BA" dirty="0"/>
              <a:t> uvida u podatke. Broj </a:t>
            </a:r>
            <a:r>
              <a:rPr lang="sr-Latn-BA" dirty="0" err="1"/>
              <a:t>centroida</a:t>
            </a:r>
            <a:r>
              <a:rPr lang="sr-Latn-BA" dirty="0"/>
              <a:t> jednak je broju budućih klastera, a izbor njihovog položaja odlučujuće utiče na njihov oblik. Stoga je najbolje postaviti </a:t>
            </a:r>
            <a:r>
              <a:rPr lang="sr-Latn-BA" dirty="0" err="1"/>
              <a:t>centroide</a:t>
            </a:r>
            <a:r>
              <a:rPr lang="sr-Latn-BA" dirty="0"/>
              <a:t> što dalje jedan od drugog, u skladu sa izabranim kriterijem distance.</a:t>
            </a:r>
            <a:endParaRPr lang="bs-Latn-BA" dirty="0"/>
          </a:p>
          <a:p>
            <a:pPr marL="514350" lvl="0" indent="-514350">
              <a:buFont typeface="+mj-lt"/>
              <a:buAutoNum type="arabicPeriod"/>
            </a:pPr>
            <a:r>
              <a:rPr lang="sr-Latn-BA" dirty="0"/>
              <a:t>Izračunati distance svake tačke posmatranog </a:t>
            </a:r>
            <a:r>
              <a:rPr lang="sr-Latn-BA" dirty="0" err="1"/>
              <a:t>podatkovnog</a:t>
            </a:r>
            <a:r>
              <a:rPr lang="sr-Latn-BA" dirty="0"/>
              <a:t> prostora od izabranih </a:t>
            </a:r>
            <a:r>
              <a:rPr lang="sr-Latn-BA" dirty="0" err="1"/>
              <a:t>centroida</a:t>
            </a:r>
            <a:r>
              <a:rPr lang="sr-Latn-BA" dirty="0"/>
              <a:t>, te svaku tačku pridružiti najbližem </a:t>
            </a:r>
            <a:r>
              <a:rPr lang="sr-Latn-BA" dirty="0" err="1"/>
              <a:t>centroidu</a:t>
            </a:r>
            <a:r>
              <a:rPr lang="sr-Latn-BA" dirty="0"/>
              <a:t>. </a:t>
            </a:r>
            <a:r>
              <a:rPr lang="sr-Latn-BA" b="1" dirty="0">
                <a:solidFill>
                  <a:srgbClr val="C00000"/>
                </a:solidFill>
              </a:rPr>
              <a:t>Ovim su formirani i početni </a:t>
            </a:r>
            <a:r>
              <a:rPr lang="sr-Latn-BA" b="1" dirty="0" err="1">
                <a:solidFill>
                  <a:srgbClr val="C00000"/>
                </a:solidFill>
              </a:rPr>
              <a:t>klasteri</a:t>
            </a:r>
            <a:r>
              <a:rPr lang="sr-Latn-BA" dirty="0"/>
              <a:t>.</a:t>
            </a:r>
            <a:endParaRPr lang="bs-Latn-BA" dirty="0"/>
          </a:p>
          <a:p>
            <a:pPr marL="514350" lvl="0" indent="-514350">
              <a:buFont typeface="+mj-lt"/>
              <a:buAutoNum type="arabicPeriod"/>
            </a:pPr>
            <a:r>
              <a:rPr lang="sr-Latn-BA" b="1" dirty="0">
                <a:solidFill>
                  <a:srgbClr val="C00000"/>
                </a:solidFill>
              </a:rPr>
              <a:t>Za svaki </a:t>
            </a:r>
            <a:r>
              <a:rPr lang="sr-Latn-BA" b="1" dirty="0" err="1">
                <a:solidFill>
                  <a:srgbClr val="C00000"/>
                </a:solidFill>
              </a:rPr>
              <a:t>klaster</a:t>
            </a:r>
            <a:r>
              <a:rPr lang="sr-Latn-BA" b="1" dirty="0">
                <a:solidFill>
                  <a:srgbClr val="C00000"/>
                </a:solidFill>
              </a:rPr>
              <a:t> odrediti novi </a:t>
            </a:r>
            <a:r>
              <a:rPr lang="sr-Latn-BA" b="1" dirty="0" err="1">
                <a:solidFill>
                  <a:srgbClr val="C00000"/>
                </a:solidFill>
              </a:rPr>
              <a:t>centroid</a:t>
            </a:r>
            <a:r>
              <a:rPr lang="sr-Latn-BA" b="1" dirty="0">
                <a:solidFill>
                  <a:srgbClr val="C00000"/>
                </a:solidFill>
              </a:rPr>
              <a:t> </a:t>
            </a:r>
            <a:r>
              <a:rPr lang="sr-Latn-BA" dirty="0"/>
              <a:t>kao aritmetičku sredinu koordinata njegovih tačaka.</a:t>
            </a:r>
            <a:endParaRPr lang="bs-Latn-BA" dirty="0"/>
          </a:p>
          <a:p>
            <a:pPr marL="514350" lvl="0" indent="-514350">
              <a:buFont typeface="+mj-lt"/>
              <a:buAutoNum type="arabicPeriod"/>
            </a:pPr>
            <a:r>
              <a:rPr lang="sr-Latn-BA" dirty="0"/>
              <a:t>Ispitati </a:t>
            </a:r>
            <a:r>
              <a:rPr lang="sr-Latn-BA" b="1" dirty="0">
                <a:solidFill>
                  <a:srgbClr val="C00000"/>
                </a:solidFill>
              </a:rPr>
              <a:t>jesu li </a:t>
            </a:r>
            <a:r>
              <a:rPr lang="sr-Latn-BA" b="1" dirty="0" err="1">
                <a:solidFill>
                  <a:srgbClr val="C00000"/>
                </a:solidFill>
              </a:rPr>
              <a:t>centroidi</a:t>
            </a:r>
            <a:r>
              <a:rPr lang="sr-Latn-BA" b="1" dirty="0">
                <a:solidFill>
                  <a:srgbClr val="C00000"/>
                </a:solidFill>
              </a:rPr>
              <a:t> na istim mjestima</a:t>
            </a:r>
            <a:r>
              <a:rPr lang="sr-Latn-BA" dirty="0"/>
              <a:t>. Ponavljati korake 2 i 3 sve dok se to ne postigne, čime je algoritam završen.</a:t>
            </a:r>
            <a:endParaRPr lang="bs-Latn-BA" dirty="0"/>
          </a:p>
          <a:p>
            <a:endParaRPr lang="sv-SE" dirty="0" smtClean="0"/>
          </a:p>
          <a:p>
            <a:pPr algn="ctr">
              <a:buNone/>
            </a:pPr>
            <a:r>
              <a:rPr lang="sv-SE" b="1" i="1" dirty="0" err="1" smtClean="0"/>
              <a:t>Koraci</a:t>
            </a:r>
            <a:r>
              <a:rPr lang="sv-SE" b="1" i="1" dirty="0" smtClean="0"/>
              <a:t> 2 i 3 </a:t>
            </a:r>
            <a:r>
              <a:rPr lang="sv-SE" b="1" i="1" dirty="0" err="1" smtClean="0"/>
              <a:t>su</a:t>
            </a:r>
            <a:r>
              <a:rPr lang="sv-SE" b="1" i="1" dirty="0" smtClean="0"/>
              <a:t> </a:t>
            </a:r>
            <a:r>
              <a:rPr lang="sv-SE" b="1" i="1" dirty="0" err="1" smtClean="0"/>
              <a:t>rekurzivni</a:t>
            </a:r>
            <a:r>
              <a:rPr lang="sv-SE" b="1" i="1" dirty="0" smtClean="0"/>
              <a:t> </a:t>
            </a:r>
            <a:r>
              <a:rPr lang="sv-SE" b="1" i="1" dirty="0" err="1" smtClean="0"/>
              <a:t>dio</a:t>
            </a:r>
            <a:r>
              <a:rPr lang="sv-SE" b="1" i="1" dirty="0" smtClean="0"/>
              <a:t> </a:t>
            </a:r>
            <a:r>
              <a:rPr lang="sv-SE" b="1" i="1" dirty="0" err="1" smtClean="0"/>
              <a:t>algoritma</a:t>
            </a:r>
            <a:r>
              <a:rPr lang="sv-SE" b="1" i="1" dirty="0" smtClean="0"/>
              <a:t> !</a:t>
            </a:r>
            <a:endParaRPr lang="bs-Latn-BA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Ciljna</a:t>
            </a:r>
            <a:r>
              <a:rPr lang="sv-SE" dirty="0" smtClean="0"/>
              <a:t> </a:t>
            </a:r>
            <a:r>
              <a:rPr lang="sv-SE" dirty="0" err="1" smtClean="0"/>
              <a:t>funkcija</a:t>
            </a:r>
            <a:r>
              <a:rPr lang="sv-SE" dirty="0" smtClean="0"/>
              <a:t> </a:t>
            </a:r>
            <a:r>
              <a:rPr lang="sv-SE" dirty="0" err="1" smtClean="0"/>
              <a:t>algoritma</a:t>
            </a:r>
            <a:r>
              <a:rPr lang="sv-SE" dirty="0" err="1" smtClean="0"/>
              <a:t>k-means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sv-SE" sz="6400" dirty="0"/>
              <a:t>C</a:t>
            </a:r>
            <a:r>
              <a:rPr lang="sr-Latn-BA" sz="6400" dirty="0" err="1" smtClean="0"/>
              <a:t>ilj</a:t>
            </a:r>
            <a:r>
              <a:rPr lang="sr-Latn-BA" sz="6400" dirty="0" smtClean="0"/>
              <a:t> k-</a:t>
            </a:r>
            <a:r>
              <a:rPr lang="sr-Latn-BA" sz="6400" dirty="0" err="1" smtClean="0"/>
              <a:t>means</a:t>
            </a:r>
            <a:r>
              <a:rPr lang="sr-Latn-BA" sz="6400" dirty="0" smtClean="0"/>
              <a:t> algoritma</a:t>
            </a:r>
            <a:r>
              <a:rPr lang="sv-SE" sz="6400" dirty="0" smtClean="0"/>
              <a:t>:</a:t>
            </a:r>
            <a:r>
              <a:rPr lang="sr-Latn-BA" sz="6400" dirty="0" smtClean="0"/>
              <a:t> smanjenje vrijednosti funkcije kvadratne greške </a:t>
            </a:r>
            <a:r>
              <a:rPr lang="sr-Latn-BA" sz="6400" b="1" i="1" dirty="0" smtClean="0"/>
              <a:t>F</a:t>
            </a:r>
            <a:r>
              <a:rPr lang="sr-Latn-BA" sz="6400" dirty="0" smtClean="0"/>
              <a:t>:</a:t>
            </a:r>
            <a:endParaRPr lang="sv-SE" sz="6400" dirty="0" smtClean="0"/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endParaRPr lang="sv-SE" dirty="0"/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endParaRPr lang="bs-Latn-BA" dirty="0" smtClean="0"/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endParaRPr lang="bs-Latn-BA" dirty="0"/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sr-Latn-BA" sz="5600" b="1" i="1" dirty="0" smtClean="0"/>
              <a:t>k</a:t>
            </a:r>
            <a:r>
              <a:rPr lang="sr-Latn-BA" sz="5600" b="1" dirty="0" smtClean="0"/>
              <a:t>	– 	broj klastera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sr-Latn-BA" sz="5600" b="1" i="1" dirty="0" smtClean="0"/>
              <a:t>n</a:t>
            </a:r>
            <a:r>
              <a:rPr lang="sr-Latn-BA" sz="5600" b="1" i="1" baseline="-25000" dirty="0"/>
              <a:t>j</a:t>
            </a:r>
            <a:r>
              <a:rPr lang="sr-Latn-BA" sz="5600" b="1" dirty="0" smtClean="0"/>
              <a:t> 	–	broj tačaka u </a:t>
            </a:r>
            <a:r>
              <a:rPr lang="sr-Latn-BA" sz="5600" b="1" dirty="0" err="1" smtClean="0"/>
              <a:t>klasteru</a:t>
            </a:r>
            <a:r>
              <a:rPr lang="sr-Latn-BA" sz="5600" b="1" dirty="0" smtClean="0"/>
              <a:t> </a:t>
            </a:r>
            <a:r>
              <a:rPr lang="sr-Latn-BA" sz="5600" b="1" i="1" dirty="0"/>
              <a:t>j</a:t>
            </a:r>
            <a:endParaRPr lang="sr-Latn-BA" sz="5600" b="1" i="1" dirty="0" smtClean="0"/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sr-Latn-BA" sz="5600" b="1" i="1" dirty="0" err="1" smtClean="0"/>
              <a:t>x</a:t>
            </a:r>
            <a:r>
              <a:rPr lang="sr-Latn-BA" sz="5600" b="1" i="1" baseline="-25000" dirty="0" err="1" smtClean="0"/>
              <a:t>i</a:t>
            </a:r>
            <a:r>
              <a:rPr lang="sr-Latn-BA" sz="5600" b="1" i="1" baseline="30000" dirty="0" smtClean="0"/>
              <a:t>(j)</a:t>
            </a:r>
            <a:r>
              <a:rPr lang="sr-Latn-BA" sz="5600" b="1" dirty="0" smtClean="0"/>
              <a:t> 	– 	</a:t>
            </a:r>
            <a:r>
              <a:rPr lang="sr-Latn-BA" sz="5600" b="1" i="1" dirty="0" smtClean="0"/>
              <a:t>i</a:t>
            </a:r>
            <a:r>
              <a:rPr lang="sr-Latn-BA" sz="5600" b="1" dirty="0" smtClean="0"/>
              <a:t>-ta tačka u </a:t>
            </a:r>
            <a:r>
              <a:rPr lang="sr-Latn-BA" sz="5600" b="1" dirty="0" err="1" smtClean="0"/>
              <a:t>klasteru</a:t>
            </a:r>
            <a:r>
              <a:rPr lang="sr-Latn-BA" sz="5600" b="1" dirty="0" smtClean="0"/>
              <a:t> </a:t>
            </a:r>
            <a:r>
              <a:rPr lang="sr-Latn-BA" sz="5600" b="1" i="1" dirty="0" smtClean="0"/>
              <a:t>j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sr-Latn-BA" sz="5600" b="1" i="1" dirty="0" err="1" smtClean="0"/>
              <a:t>c</a:t>
            </a:r>
            <a:r>
              <a:rPr lang="sr-Latn-BA" sz="5600" b="1" i="1" baseline="-25000" dirty="0" err="1" smtClean="0"/>
              <a:t>j</a:t>
            </a:r>
            <a:r>
              <a:rPr lang="sr-Latn-BA" sz="5600" b="1" dirty="0" smtClean="0"/>
              <a:t> 	– 	</a:t>
            </a:r>
            <a:r>
              <a:rPr lang="sr-Latn-BA" sz="5600" b="1" dirty="0" err="1" smtClean="0"/>
              <a:t>centroid</a:t>
            </a:r>
            <a:r>
              <a:rPr lang="sr-Latn-BA" sz="5600" b="1" dirty="0" smtClean="0"/>
              <a:t> klastera </a:t>
            </a:r>
            <a:r>
              <a:rPr lang="sr-Latn-BA" sz="5600" b="1" i="1" dirty="0" smtClean="0"/>
              <a:t>j</a:t>
            </a:r>
            <a:endParaRPr lang="sr-Latn-BA" sz="5600" b="1" i="1" dirty="0"/>
          </a:p>
          <a:p>
            <a:pPr marL="360000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BA" sz="6400" dirty="0" smtClean="0"/>
              <a:t>P</a:t>
            </a:r>
            <a:r>
              <a:rPr lang="sr-Latn-BA" sz="6400" dirty="0" smtClean="0"/>
              <a:t>oložaji tačaka i njihove međusobne razdaljine</a:t>
            </a:r>
            <a:r>
              <a:rPr lang="sv-SE" sz="6400" dirty="0" smtClean="0"/>
              <a:t> </a:t>
            </a:r>
            <a:r>
              <a:rPr lang="sr-Latn-BA" sz="6400" dirty="0" smtClean="0"/>
              <a:t>određene su koordinatama u kartezijanskom koordinatnom sistemu</a:t>
            </a:r>
          </a:p>
          <a:p>
            <a:pPr marL="360000">
              <a:lnSpc>
                <a:spcPct val="170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BA" sz="6400" dirty="0" smtClean="0"/>
              <a:t>Ciljna funkcija daje mjeru </a:t>
            </a:r>
            <a:r>
              <a:rPr lang="sr-Latn-BA" sz="6400" dirty="0"/>
              <a:t>distance između date tačke </a:t>
            </a:r>
            <a:r>
              <a:rPr lang="sr-Latn-BA" sz="6400" i="1" dirty="0" err="1"/>
              <a:t>x</a:t>
            </a:r>
            <a:r>
              <a:rPr lang="sr-Latn-BA" sz="6400" i="1" baseline="-25000" dirty="0" err="1"/>
              <a:t>i</a:t>
            </a:r>
            <a:r>
              <a:rPr lang="sr-Latn-BA" sz="6400" i="1" baseline="30000" dirty="0"/>
              <a:t>(j)</a:t>
            </a:r>
            <a:r>
              <a:rPr lang="sr-Latn-BA" sz="6400" dirty="0"/>
              <a:t> i njenog </a:t>
            </a:r>
            <a:r>
              <a:rPr lang="sr-Latn-BA" sz="6400" dirty="0" err="1"/>
              <a:t>centroida</a:t>
            </a:r>
            <a:r>
              <a:rPr lang="sr-Latn-BA" sz="6400" dirty="0"/>
              <a:t> </a:t>
            </a:r>
            <a:r>
              <a:rPr lang="sr-Latn-BA" sz="6400" i="1" dirty="0" err="1" smtClean="0"/>
              <a:t>c</a:t>
            </a:r>
            <a:r>
              <a:rPr lang="sr-Latn-BA" sz="6400" i="1" baseline="-25000" dirty="0" err="1" smtClean="0"/>
              <a:t>j</a:t>
            </a:r>
            <a:r>
              <a:rPr lang="sr-Latn-BA" sz="6400" dirty="0" smtClean="0"/>
              <a:t> </a:t>
            </a:r>
          </a:p>
          <a:p>
            <a:pPr marL="360000">
              <a:lnSpc>
                <a:spcPct val="170000"/>
              </a:lnSpc>
              <a:spcBef>
                <a:spcPts val="0"/>
              </a:spcBef>
            </a:pPr>
            <a:r>
              <a:rPr lang="sr-Latn-BA" sz="6400" dirty="0" smtClean="0"/>
              <a:t>Svakom </a:t>
            </a:r>
            <a:r>
              <a:rPr lang="sr-Latn-BA" sz="6400" dirty="0" err="1"/>
              <a:t>iteracijom</a:t>
            </a:r>
            <a:r>
              <a:rPr lang="sr-Latn-BA" sz="6400" dirty="0"/>
              <a:t> i </a:t>
            </a:r>
            <a:r>
              <a:rPr lang="sr-Latn-BA" sz="6400" dirty="0" err="1"/>
              <a:t>pridruživanjem</a:t>
            </a:r>
            <a:r>
              <a:rPr lang="sr-Latn-BA" sz="6400" dirty="0"/>
              <a:t> tačaka manje udaljenom </a:t>
            </a:r>
            <a:r>
              <a:rPr lang="sr-Latn-BA" sz="6400" dirty="0" err="1"/>
              <a:t>centroidu</a:t>
            </a:r>
            <a:r>
              <a:rPr lang="sr-Latn-BA" sz="6400" dirty="0"/>
              <a:t>, vrijednost </a:t>
            </a:r>
            <a:r>
              <a:rPr lang="sr-Latn-BA" sz="6400" dirty="0" smtClean="0"/>
              <a:t>ciljne funkcije se </a:t>
            </a:r>
            <a:r>
              <a:rPr lang="sr-Latn-BA" sz="6400" dirty="0"/>
              <a:t>smanjuje dok se ne stabilizuje na </a:t>
            </a:r>
            <a:r>
              <a:rPr lang="sr-Latn-BA" sz="6400" dirty="0" smtClean="0"/>
              <a:t>minimumu</a:t>
            </a:r>
          </a:p>
          <a:p>
            <a:pPr marL="360000">
              <a:lnSpc>
                <a:spcPct val="170000"/>
              </a:lnSpc>
              <a:spcBef>
                <a:spcPts val="0"/>
              </a:spcBef>
            </a:pPr>
            <a:r>
              <a:rPr lang="sr-Latn-BA" sz="6400" dirty="0" smtClean="0"/>
              <a:t>K-</a:t>
            </a:r>
            <a:r>
              <a:rPr lang="sr-Latn-BA" sz="6400" dirty="0" err="1" smtClean="0"/>
              <a:t>means</a:t>
            </a:r>
            <a:r>
              <a:rPr lang="sr-Latn-BA" sz="6400" dirty="0" smtClean="0"/>
              <a:t> je uvijek konvergentan, no funkcija </a:t>
            </a:r>
            <a:r>
              <a:rPr lang="sr-Latn-BA" sz="6400" i="1" dirty="0" smtClean="0"/>
              <a:t>F</a:t>
            </a:r>
            <a:r>
              <a:rPr lang="sr-Latn-BA" sz="6400" dirty="0" smtClean="0"/>
              <a:t> ne dostiže nužno svoj globalni</a:t>
            </a:r>
            <a:r>
              <a:rPr lang="sv-SE" sz="6400" dirty="0" smtClean="0"/>
              <a:t> minimum</a:t>
            </a:r>
          </a:p>
          <a:p>
            <a:pPr marL="360000">
              <a:lnSpc>
                <a:spcPct val="170000"/>
              </a:lnSpc>
              <a:spcBef>
                <a:spcPts val="0"/>
              </a:spcBef>
            </a:pPr>
            <a:endParaRPr lang="sr-Latn-BA" sz="4800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s-Latn-BA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s-Latn-BA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772816"/>
            <a:ext cx="2638425" cy="942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Izvođenje dokaza konvergencije algoritma k-means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2000" i="1" dirty="0" smtClean="0"/>
              <a:t>Tokom</a:t>
            </a:r>
            <a:r>
              <a:rPr lang="bs-Latn-BA" sz="2000" dirty="0" smtClean="0"/>
              <a:t> </a:t>
            </a:r>
            <a:r>
              <a:rPr lang="bs-Latn-BA" sz="2000" i="1" dirty="0"/>
              <a:t>izvođenja k-means </a:t>
            </a:r>
            <a:r>
              <a:rPr lang="bs-Latn-BA" sz="2000" i="1" dirty="0" smtClean="0"/>
              <a:t>algoritma vrijednost </a:t>
            </a:r>
            <a:r>
              <a:rPr lang="bs-Latn-BA" sz="2000" i="1" dirty="0"/>
              <a:t>njegove opšte funkcije kvadratne greške </a:t>
            </a:r>
            <a:r>
              <a:rPr lang="bs-Latn-BA" sz="2000" i="1" dirty="0" smtClean="0"/>
              <a:t>F se smanjuje.</a:t>
            </a:r>
          </a:p>
          <a:p>
            <a:endParaRPr lang="bs-Latn-BA" sz="2000" dirty="0"/>
          </a:p>
          <a:p>
            <a:endParaRPr lang="bs-Latn-BA" sz="2000" i="1" dirty="0" smtClean="0"/>
          </a:p>
          <a:p>
            <a:endParaRPr lang="bs-Latn-BA" sz="2000" i="1" dirty="0" smtClean="0"/>
          </a:p>
          <a:p>
            <a:r>
              <a:rPr lang="bs-Latn-BA" sz="2000" i="1" dirty="0"/>
              <a:t>V</a:t>
            </a:r>
            <a:r>
              <a:rPr lang="bs-Latn-BA" sz="2000" i="1" dirty="0" smtClean="0"/>
              <a:t>rijednost </a:t>
            </a:r>
            <a:r>
              <a:rPr lang="bs-Latn-BA" sz="2000" i="1" dirty="0"/>
              <a:t>opšte kvadratne funkcije </a:t>
            </a:r>
            <a:r>
              <a:rPr lang="bs-Latn-BA" sz="2000" i="1" dirty="0" smtClean="0"/>
              <a:t>je veća </a:t>
            </a:r>
            <a:r>
              <a:rPr lang="bs-Latn-BA" sz="2000" i="1" dirty="0"/>
              <a:t>na početku </a:t>
            </a:r>
            <a:r>
              <a:rPr lang="bs-Latn-BA" sz="2000" i="1" dirty="0" smtClean="0"/>
              <a:t>(desno) nego </a:t>
            </a:r>
            <a:r>
              <a:rPr lang="bs-Latn-BA" sz="2000" i="1" dirty="0"/>
              <a:t>na kraju t-te </a:t>
            </a:r>
            <a:r>
              <a:rPr lang="bs-Latn-BA" sz="2000" i="1" dirty="0" smtClean="0"/>
              <a:t>iteracije (lijevo), </a:t>
            </a:r>
            <a:r>
              <a:rPr lang="bs-Latn-BA" sz="2000" i="1" dirty="0"/>
              <a:t>što </a:t>
            </a:r>
            <a:r>
              <a:rPr lang="bs-Latn-BA" sz="2000" i="1" dirty="0" smtClean="0"/>
              <a:t>dokazuje tendenciju konvergencije ka minimumu</a:t>
            </a:r>
          </a:p>
          <a:p>
            <a:endParaRPr lang="bs-Latn-BA" sz="2000" i="1" dirty="0"/>
          </a:p>
          <a:p>
            <a:pPr>
              <a:buNone/>
            </a:pPr>
            <a:endParaRPr lang="bs-Latn-BA" sz="2000" i="1" dirty="0"/>
          </a:p>
          <a:p>
            <a:pPr>
              <a:buNone/>
            </a:pPr>
            <a:r>
              <a:rPr lang="bs-Latn-BA" sz="1800" i="1" dirty="0" smtClean="0"/>
              <a:t>	z</a:t>
            </a:r>
            <a:r>
              <a:rPr lang="bs-Latn-BA" sz="1800" i="1" baseline="-25000" dirty="0" smtClean="0"/>
              <a:t>1</a:t>
            </a:r>
            <a:r>
              <a:rPr lang="bs-Latn-BA" sz="1800" i="1" baseline="30000" dirty="0" smtClean="0"/>
              <a:t>(t)</a:t>
            </a:r>
            <a:r>
              <a:rPr lang="bs-Latn-BA" sz="1800" dirty="0" smtClean="0"/>
              <a:t>,...,</a:t>
            </a:r>
            <a:r>
              <a:rPr lang="bs-Latn-BA" sz="1800" i="1" dirty="0" smtClean="0"/>
              <a:t>z</a:t>
            </a:r>
            <a:r>
              <a:rPr lang="bs-Latn-BA" sz="1800" i="1" baseline="-25000" dirty="0" smtClean="0"/>
              <a:t>k</a:t>
            </a:r>
            <a:r>
              <a:rPr lang="bs-Latn-BA" sz="1800" i="1" baseline="30000" dirty="0" smtClean="0"/>
              <a:t>(t)</a:t>
            </a:r>
            <a:r>
              <a:rPr lang="sr-Latn-BA" sz="1800" b="1" dirty="0" smtClean="0"/>
              <a:t>  – </a:t>
            </a:r>
            <a:r>
              <a:rPr lang="bs-Latn-BA" sz="1800" dirty="0" smtClean="0"/>
              <a:t>klasteri na početku </a:t>
            </a:r>
            <a:r>
              <a:rPr lang="bs-Latn-BA" sz="1800" i="1" dirty="0" smtClean="0"/>
              <a:t>t</a:t>
            </a:r>
            <a:r>
              <a:rPr lang="bs-Latn-BA" sz="1800" dirty="0" smtClean="0"/>
              <a:t>-te iteracije</a:t>
            </a:r>
            <a:endParaRPr lang="bs-Latn-BA" sz="1800" dirty="0" smtClean="0"/>
          </a:p>
          <a:p>
            <a:pPr>
              <a:buNone/>
            </a:pPr>
            <a:r>
              <a:rPr lang="bs-Latn-BA" sz="1800" i="1" dirty="0" smtClean="0"/>
              <a:t>	C</a:t>
            </a:r>
            <a:r>
              <a:rPr lang="bs-Latn-BA" sz="1800" i="1" baseline="-25000" dirty="0" smtClean="0"/>
              <a:t>1</a:t>
            </a:r>
            <a:r>
              <a:rPr lang="bs-Latn-BA" sz="1800" i="1" baseline="30000" dirty="0" smtClean="0"/>
              <a:t>(t)</a:t>
            </a:r>
            <a:r>
              <a:rPr lang="bs-Latn-BA" sz="1800" dirty="0" smtClean="0"/>
              <a:t>,...,</a:t>
            </a:r>
            <a:r>
              <a:rPr lang="bs-Latn-BA" sz="1800" i="1" dirty="0" smtClean="0"/>
              <a:t>C</a:t>
            </a:r>
            <a:r>
              <a:rPr lang="bs-Latn-BA" sz="1800" i="1" baseline="-25000" dirty="0" smtClean="0"/>
              <a:t>k</a:t>
            </a:r>
            <a:r>
              <a:rPr lang="bs-Latn-BA" sz="1800" i="1" baseline="30000" dirty="0" smtClean="0"/>
              <a:t>(t)</a:t>
            </a:r>
            <a:r>
              <a:rPr lang="sr-Latn-BA" sz="1800" b="1" dirty="0" smtClean="0"/>
              <a:t> – </a:t>
            </a:r>
            <a:r>
              <a:rPr lang="bs-Latn-BA" sz="1800" dirty="0" smtClean="0"/>
              <a:t>centroidi na </a:t>
            </a:r>
            <a:r>
              <a:rPr lang="bs-Latn-BA" sz="1800" dirty="0"/>
              <a:t>početku </a:t>
            </a:r>
            <a:r>
              <a:rPr lang="bs-Latn-BA" sz="1800" i="1" dirty="0" smtClean="0"/>
              <a:t>t</a:t>
            </a:r>
            <a:r>
              <a:rPr lang="bs-Latn-BA" sz="1800" dirty="0" smtClean="0"/>
              <a:t>-te iteracije</a:t>
            </a:r>
            <a:endParaRPr lang="bs-Latn-BA" sz="1800" i="1" dirty="0" smtClean="0"/>
          </a:p>
          <a:p>
            <a:pPr>
              <a:buNone/>
            </a:pPr>
            <a:endParaRPr lang="bs-Latn-BA" i="1" dirty="0"/>
          </a:p>
          <a:p>
            <a:pPr>
              <a:buNone/>
            </a:pPr>
            <a:endParaRPr lang="bs-Latn-BA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s-Latn-BA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s-Latn-BA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509120"/>
            <a:ext cx="6448425" cy="428625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s-Latn-BA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2420888"/>
            <a:ext cx="3857625" cy="828675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Zaključak i primijena</a:t>
            </a:r>
            <a:endParaRPr lang="bs-Latn-BA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BA" sz="1700" dirty="0"/>
              <a:t>Uvažavanje navedenih kriterija kvalitete klastera i primjena algoritma k-</a:t>
            </a:r>
            <a:r>
              <a:rPr lang="sr-Latn-BA" sz="1700" dirty="0" err="1"/>
              <a:t>means</a:t>
            </a:r>
            <a:r>
              <a:rPr lang="sr-Latn-BA" sz="1700" dirty="0"/>
              <a:t> otvara mogućnost </a:t>
            </a:r>
            <a:r>
              <a:rPr lang="bs-Latn-BA" sz="1700" dirty="0"/>
              <a:t>da se zadati skup tačaka prikaže kao unija njegovih optimalnih klastera.</a:t>
            </a:r>
            <a:r>
              <a:rPr lang="sr-Latn-BA" sz="1700" dirty="0"/>
              <a:t> </a:t>
            </a:r>
            <a:endParaRPr lang="sr-Latn-BA" sz="1700" dirty="0" smtClean="0"/>
          </a:p>
          <a:p>
            <a:r>
              <a:rPr lang="sr-Latn-BA" sz="1700" dirty="0" smtClean="0"/>
              <a:t>Postizanje </a:t>
            </a:r>
            <a:r>
              <a:rPr lang="sr-Latn-BA" sz="1700" dirty="0"/>
              <a:t>minimalne vrijednosti </a:t>
            </a:r>
            <a:r>
              <a:rPr lang="bs-Latn-BA" sz="1700" dirty="0"/>
              <a:t>ciljne funkcije algoritma k-means jedan je od </a:t>
            </a:r>
            <a:r>
              <a:rPr lang="sr-Latn-BA" sz="1700" dirty="0" smtClean="0"/>
              <a:t>kriterija kvalitete klastera</a:t>
            </a:r>
            <a:r>
              <a:rPr lang="sr-Latn-BA" sz="1700" dirty="0" smtClean="0"/>
              <a:t>, </a:t>
            </a:r>
            <a:r>
              <a:rPr lang="sr-Latn-BA" sz="1700" dirty="0"/>
              <a:t>te </a:t>
            </a:r>
            <a:r>
              <a:rPr lang="sr-Latn-BA" sz="1700" dirty="0" smtClean="0"/>
              <a:t>je </a:t>
            </a:r>
            <a:r>
              <a:rPr lang="sr-Latn-BA" sz="1700" dirty="0"/>
              <a:t>stoga izveden i dokaz konvergencije ove funkcije </a:t>
            </a:r>
            <a:r>
              <a:rPr lang="bs-Latn-BA" sz="1700" dirty="0"/>
              <a:t>ka lokalnom minimumu</a:t>
            </a:r>
            <a:r>
              <a:rPr lang="bs-Latn-BA" sz="1700" dirty="0" smtClean="0"/>
              <a:t>.</a:t>
            </a:r>
          </a:p>
          <a:p>
            <a:r>
              <a:rPr lang="bs-Latn-BA" sz="1700" dirty="0" smtClean="0"/>
              <a:t>Uz pravilan izbor kriterija klasterske analize kombinacija ovih postupaka i konvergencija ciljne funkcije algoritma k-means osigurava optimalan rezultat algoritma.</a:t>
            </a:r>
          </a:p>
          <a:p>
            <a:pPr>
              <a:buNone/>
            </a:pPr>
            <a:endParaRPr lang="bs-Latn-BA" sz="1700" dirty="0" smtClean="0"/>
          </a:p>
          <a:p>
            <a:endParaRPr lang="bs-Latn-BA" sz="1700" dirty="0" smtClean="0"/>
          </a:p>
          <a:p>
            <a:pPr>
              <a:buNone/>
            </a:pPr>
            <a:r>
              <a:rPr lang="bs-Latn-BA" sz="1700" dirty="0" smtClean="0"/>
              <a:t>	Područje primjene </a:t>
            </a:r>
            <a:r>
              <a:rPr lang="bs-Latn-BA" sz="1700" dirty="0"/>
              <a:t>utvrđivanja optimalnih kriterija za klastere </a:t>
            </a:r>
            <a:r>
              <a:rPr lang="bs-Latn-BA" sz="1700" dirty="0" smtClean="0"/>
              <a:t>su taksonomski zadaci. U </a:t>
            </a:r>
            <a:r>
              <a:rPr lang="bs-Latn-BA" sz="1700" dirty="0"/>
              <a:t>zavisnosti od tipa podataka, prostora u kojem su prikazani i kriterija distance među njima, optimizacija klastera se može primijeniti u kombinaciji </a:t>
            </a:r>
            <a:r>
              <a:rPr lang="bs-Latn-BA" sz="1700" dirty="0" smtClean="0"/>
              <a:t>sa:</a:t>
            </a:r>
          </a:p>
          <a:p>
            <a:r>
              <a:rPr lang="bs-Latn-BA" sz="1700" dirty="0" smtClean="0"/>
              <a:t>Analizom </a:t>
            </a:r>
            <a:r>
              <a:rPr lang="bs-Latn-BA" sz="1700" dirty="0"/>
              <a:t>primarnih komponenti </a:t>
            </a:r>
            <a:r>
              <a:rPr lang="bs-Latn-BA" sz="1700" dirty="0" smtClean="0"/>
              <a:t>(PCA) za podatke u euklidskom </a:t>
            </a:r>
            <a:r>
              <a:rPr lang="bs-Latn-BA" sz="1700" dirty="0"/>
              <a:t>prostoru i </a:t>
            </a:r>
            <a:r>
              <a:rPr lang="bs-Latn-BA" sz="1700" dirty="0" smtClean="0"/>
              <a:t>metrici</a:t>
            </a:r>
          </a:p>
          <a:p>
            <a:r>
              <a:rPr lang="bs-Latn-BA" sz="1700" dirty="0" smtClean="0"/>
              <a:t>Generalizovanim višedimenzionalnim skaliranjem (</a:t>
            </a:r>
            <a:r>
              <a:rPr lang="bs-Latn-BA" sz="1700" i="1" dirty="0" smtClean="0"/>
              <a:t>Generalized </a:t>
            </a:r>
            <a:r>
              <a:rPr lang="bs-Latn-BA" sz="1700" i="1" dirty="0"/>
              <a:t>multidimensional scaling</a:t>
            </a:r>
            <a:r>
              <a:rPr lang="bs-Latn-BA" sz="1700" dirty="0"/>
              <a:t>) </a:t>
            </a:r>
            <a:r>
              <a:rPr lang="bs-Latn-BA" sz="1700" dirty="0" smtClean="0"/>
              <a:t>za podatke</a:t>
            </a:r>
            <a:r>
              <a:rPr lang="bs-Latn-BA" sz="1700" dirty="0" smtClean="0"/>
              <a:t> </a:t>
            </a:r>
            <a:r>
              <a:rPr lang="bs-Latn-BA" sz="1700" dirty="0"/>
              <a:t>čije se međusobne distance mjere kohezijskom </a:t>
            </a:r>
            <a:r>
              <a:rPr lang="bs-Latn-BA" sz="1700" dirty="0" smtClean="0"/>
              <a:t>metrikom</a:t>
            </a:r>
            <a:endParaRPr lang="bs-Latn-BA" sz="1700" dirty="0"/>
          </a:p>
          <a:p>
            <a:pPr>
              <a:buNone/>
            </a:pPr>
            <a:endParaRPr lang="bs-Latn-BA" sz="1800" dirty="0" smtClean="0"/>
          </a:p>
          <a:p>
            <a:pPr>
              <a:buNone/>
            </a:pPr>
            <a:r>
              <a:rPr lang="bs-Latn-BA" sz="1800" dirty="0"/>
              <a:t>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466</Words>
  <Application>Microsoft Office PowerPoint</Application>
  <PresentationFormat>Prikaz na zaslonu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Office tema</vt:lpstr>
      <vt:lpstr>KRITERIJI KVALITETE KLASTERA I DOKAZ KONVERGENCIJE ALGORITMA  K-MEANS </vt:lpstr>
      <vt:lpstr>Klasterizacija podatkovnog prostora</vt:lpstr>
      <vt:lpstr>Kriteriji distance podataka</vt:lpstr>
      <vt:lpstr>Dodatni kriteriji kvaliteta klastera</vt:lpstr>
      <vt:lpstr>Koraci algoritma k-means</vt:lpstr>
      <vt:lpstr>Ciljna funkcija algoritmak-means</vt:lpstr>
      <vt:lpstr>Izvođenje dokaza konvergencije algoritma k-means</vt:lpstr>
      <vt:lpstr>Zaključak i primijena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KRITERIJI KVALITETE KLASTERA I DOKAZ KONVERGENCIJE ALGORITMA  K-MEANS </dc:title>
  <dc:creator>sd</dc:creator>
  <cp:lastModifiedBy>sd</cp:lastModifiedBy>
  <cp:revision>142</cp:revision>
  <dcterms:created xsi:type="dcterms:W3CDTF">2015-04-25T10:43:15Z</dcterms:created>
  <dcterms:modified xsi:type="dcterms:W3CDTF">2015-04-26T17:41:02Z</dcterms:modified>
</cp:coreProperties>
</file>